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Lato" charset="-18"/>
      <p:regular r:id="rId14"/>
      <p:bold r:id="rId15"/>
      <p:italic r:id="rId16"/>
      <p:boldItalic r:id="rId17"/>
    </p:embeddedFont>
    <p:embeddedFont>
      <p:font typeface="Playfair Display" charset="-18"/>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111" d="100"/>
          <a:sy n="111" d="100"/>
        </p:scale>
        <p:origin x="-634" y="-8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11ffc8317b3_1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11ffc8317b3_1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1ffc8317b3_1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11ffc8317b3_1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1ffc8317b3_0_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11ffc8317b3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1ffc8317b3_0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11ffc8317b3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1ffc8317b3_0_1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1ffc8317b3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1ffc8317b3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1ffc8317b3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1ffc8317b3_0_1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1ffc8317b3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1ffc8317b3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11ffc8317b3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1ffc8317b3_1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1ffc8317b3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11ffc8317b3_1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11ffc8317b3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2749050" y="748800"/>
            <a:ext cx="3645900" cy="3645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992950" y="992700"/>
            <a:ext cx="3158100" cy="3158100"/>
          </a:xfrm>
          <a:prstGeom prst="rect">
            <a:avLst/>
          </a:prstGeom>
          <a:noFill/>
          <a:ln w="28575"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096250" y="1627200"/>
            <a:ext cx="2951400" cy="15843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a:endParaRPr/>
          </a:p>
        </p:txBody>
      </p:sp>
      <p:sp>
        <p:nvSpPr>
          <p:cNvPr id="13" name="Google Shape;13;p2"/>
          <p:cNvSpPr txBox="1">
            <a:spLocks noGrp="1"/>
          </p:cNvSpPr>
          <p:nvPr>
            <p:ph type="subTitle" idx="1"/>
          </p:nvPr>
        </p:nvSpPr>
        <p:spPr>
          <a:xfrm>
            <a:off x="3096363" y="3266930"/>
            <a:ext cx="2951400" cy="701400"/>
          </a:xfrm>
          <a:prstGeom prst="rect">
            <a:avLst/>
          </a:prstGeom>
        </p:spPr>
        <p:txBody>
          <a:bodyPr spcFirstLastPara="1" wrap="square" lIns="91425" tIns="91425" rIns="91425" bIns="91425" anchor="b" anchorCtr="0">
            <a:normAutofit/>
          </a:bodyPr>
          <a:lstStyle>
            <a:lvl1pPr lv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9pPr>
          </a:lstStyle>
          <a:p>
            <a:endParaRPr/>
          </a:p>
        </p:txBody>
      </p:sp>
      <p:sp>
        <p:nvSpPr>
          <p:cNvPr id="14" name="Google Shape;14;p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1233100"/>
            <a:ext cx="8520600" cy="1610100"/>
          </a:xfrm>
          <a:prstGeom prst="rect">
            <a:avLst/>
          </a:prstGeom>
        </p:spPr>
        <p:txBody>
          <a:bodyPr spcFirstLastPara="1" wrap="square" lIns="91425" tIns="91425" rIns="91425" bIns="91425" anchor="b" anchorCtr="0">
            <a:normAutofit/>
          </a:bodyPr>
          <a:lstStyle>
            <a:lvl1pPr lvl="0" algn="ctr">
              <a:spcBef>
                <a:spcPts val="0"/>
              </a:spcBef>
              <a:spcAft>
                <a:spcPts val="0"/>
              </a:spcAft>
              <a:buSzPts val="10000"/>
              <a:buFont typeface="Lato"/>
              <a:buNone/>
              <a:defRPr sz="10000">
                <a:latin typeface="Lato"/>
                <a:ea typeface="Lato"/>
                <a:cs typeface="Lato"/>
                <a:sym typeface="Lato"/>
              </a:defRPr>
            </a:lvl1pPr>
            <a:lvl2pPr lvl="1" algn="ctr">
              <a:spcBef>
                <a:spcPts val="0"/>
              </a:spcBef>
              <a:spcAft>
                <a:spcPts val="0"/>
              </a:spcAft>
              <a:buSzPts val="10000"/>
              <a:buFont typeface="Lato"/>
              <a:buNone/>
              <a:defRPr sz="10000">
                <a:latin typeface="Lato"/>
                <a:ea typeface="Lato"/>
                <a:cs typeface="Lato"/>
                <a:sym typeface="Lato"/>
              </a:defRPr>
            </a:lvl2pPr>
            <a:lvl3pPr lvl="2" algn="ctr">
              <a:spcBef>
                <a:spcPts val="0"/>
              </a:spcBef>
              <a:spcAft>
                <a:spcPts val="0"/>
              </a:spcAft>
              <a:buSzPts val="10000"/>
              <a:buFont typeface="Lato"/>
              <a:buNone/>
              <a:defRPr sz="10000">
                <a:latin typeface="Lato"/>
                <a:ea typeface="Lato"/>
                <a:cs typeface="Lato"/>
                <a:sym typeface="Lato"/>
              </a:defRPr>
            </a:lvl3pPr>
            <a:lvl4pPr lvl="3" algn="ctr">
              <a:spcBef>
                <a:spcPts val="0"/>
              </a:spcBef>
              <a:spcAft>
                <a:spcPts val="0"/>
              </a:spcAft>
              <a:buSzPts val="10000"/>
              <a:buFont typeface="Lato"/>
              <a:buNone/>
              <a:defRPr sz="10000">
                <a:latin typeface="Lato"/>
                <a:ea typeface="Lato"/>
                <a:cs typeface="Lato"/>
                <a:sym typeface="Lato"/>
              </a:defRPr>
            </a:lvl4pPr>
            <a:lvl5pPr lvl="4" algn="ctr">
              <a:spcBef>
                <a:spcPts val="0"/>
              </a:spcBef>
              <a:spcAft>
                <a:spcPts val="0"/>
              </a:spcAft>
              <a:buSzPts val="10000"/>
              <a:buFont typeface="Lato"/>
              <a:buNone/>
              <a:defRPr sz="10000">
                <a:latin typeface="Lato"/>
                <a:ea typeface="Lato"/>
                <a:cs typeface="Lato"/>
                <a:sym typeface="Lato"/>
              </a:defRPr>
            </a:lvl5pPr>
            <a:lvl6pPr lvl="5" algn="ctr">
              <a:spcBef>
                <a:spcPts val="0"/>
              </a:spcBef>
              <a:spcAft>
                <a:spcPts val="0"/>
              </a:spcAft>
              <a:buSzPts val="10000"/>
              <a:buFont typeface="Lato"/>
              <a:buNone/>
              <a:defRPr sz="10000">
                <a:latin typeface="Lato"/>
                <a:ea typeface="Lato"/>
                <a:cs typeface="Lato"/>
                <a:sym typeface="Lato"/>
              </a:defRPr>
            </a:lvl6pPr>
            <a:lvl7pPr lvl="6" algn="ctr">
              <a:spcBef>
                <a:spcPts val="0"/>
              </a:spcBef>
              <a:spcAft>
                <a:spcPts val="0"/>
              </a:spcAft>
              <a:buSzPts val="10000"/>
              <a:buFont typeface="Lato"/>
              <a:buNone/>
              <a:defRPr sz="10000">
                <a:latin typeface="Lato"/>
                <a:ea typeface="Lato"/>
                <a:cs typeface="Lato"/>
                <a:sym typeface="Lato"/>
              </a:defRPr>
            </a:lvl7pPr>
            <a:lvl8pPr lvl="7" algn="ctr">
              <a:spcBef>
                <a:spcPts val="0"/>
              </a:spcBef>
              <a:spcAft>
                <a:spcPts val="0"/>
              </a:spcAft>
              <a:buSzPts val="10000"/>
              <a:buFont typeface="Lato"/>
              <a:buNone/>
              <a:defRPr sz="10000">
                <a:latin typeface="Lato"/>
                <a:ea typeface="Lato"/>
                <a:cs typeface="Lato"/>
                <a:sym typeface="Lato"/>
              </a:defRPr>
            </a:lvl8pPr>
            <a:lvl9pPr lvl="8" algn="ctr">
              <a:spcBef>
                <a:spcPts val="0"/>
              </a:spcBef>
              <a:spcAft>
                <a:spcPts val="0"/>
              </a:spcAft>
              <a:buSzPts val="10000"/>
              <a:buFont typeface="Lato"/>
              <a:buNone/>
              <a:defRPr sz="10000">
                <a:latin typeface="Lato"/>
                <a:ea typeface="Lato"/>
                <a:cs typeface="Lato"/>
                <a:sym typeface="Lato"/>
              </a:defRPr>
            </a:lvl9pPr>
          </a:lstStyle>
          <a:p>
            <a:r>
              <a:t>xx%</a:t>
            </a:r>
          </a:p>
        </p:txBody>
      </p:sp>
      <p:sp>
        <p:nvSpPr>
          <p:cNvPr id="51" name="Google Shape;51;p11"/>
          <p:cNvSpPr txBox="1">
            <a:spLocks noGrp="1"/>
          </p:cNvSpPr>
          <p:nvPr>
            <p:ph type="body" idx="1"/>
          </p:nvPr>
        </p:nvSpPr>
        <p:spPr>
          <a:xfrm>
            <a:off x="311700" y="291945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509550" y="1423875"/>
            <a:ext cx="8124900" cy="17982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17" name="Google Shape;17;p3"/>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30" name="Google Shape;30;p6"/>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91378"/>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37" name="Google Shape;37;p8"/>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1" name="Google Shape;41;p9"/>
          <p:cNvSpPr txBox="1">
            <a:spLocks noGrp="1"/>
          </p:cNvSpPr>
          <p:nvPr>
            <p:ph type="title"/>
          </p:nvPr>
        </p:nvSpPr>
        <p:spPr>
          <a:xfrm>
            <a:off x="265500" y="1107950"/>
            <a:ext cx="4045200" cy="1683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8452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7" name="Google Shape;47;p10"/>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coral">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91350"/>
            <a:ext cx="8520600" cy="6261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marL="914400" lvl="1"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x-kom.pl/g/5-podzespoly-komputerowe.html"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x-kom.pl/g-5/c/345-karty-graficzne.html"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hyperlink" Target="https://www.x-kom.pl/g-5/c/14-plyty-glowne.html" TargetMode="External"/><Relationship Id="rId4" Type="http://schemas.openxmlformats.org/officeDocument/2006/relationships/hyperlink" Target="https://www.x-kom.pl/g-5/c/105-chlodzenia-procesorow.htm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3096250" y="1627200"/>
            <a:ext cx="2951400" cy="158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pl"/>
              <a:t>Podzespoły komputerowe</a:t>
            </a:r>
            <a:endParaRPr/>
          </a:p>
        </p:txBody>
      </p:sp>
      <p:sp>
        <p:nvSpPr>
          <p:cNvPr id="60" name="Google Shape;60;p13"/>
          <p:cNvSpPr txBox="1">
            <a:spLocks noGrp="1"/>
          </p:cNvSpPr>
          <p:nvPr>
            <p:ph type="subTitle" idx="1"/>
          </p:nvPr>
        </p:nvSpPr>
        <p:spPr>
          <a:xfrm>
            <a:off x="3096363" y="3266930"/>
            <a:ext cx="2951400" cy="701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2"/>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t>Chłodzenie procesora</a:t>
            </a:r>
            <a:endParaRPr/>
          </a:p>
        </p:txBody>
      </p:sp>
      <p:sp>
        <p:nvSpPr>
          <p:cNvPr id="122" name="Google Shape;122;p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sz="1050">
                <a:solidFill>
                  <a:srgbClr val="333333"/>
                </a:solidFill>
                <a:highlight>
                  <a:srgbClr val="FFFFFF"/>
                </a:highlight>
              </a:rPr>
              <a:t>Im mocniejszy jest procesor, tym skuteczniejsze musi być jego chłodzenie. Dotyczy to szczególnie komputerów dla graczy, ale wydajne chłodzenie CPU potrzebne jest również w desktopach dla grafików, projektantów oraz montażystów wideo. Chłodzenia procesorów dzielą się na chłodzenia powietrzne i chłodzenia wodne. Poszczególne modele różnią się wydajnością, czyli ilością ciepłowodów, wielkością radiatora, wielkością oraz ilością wentylatorów, liczbą łopatek w wentylatorze, do tego kolorami elementów oraz obecnością podświetlenia LED.</a:t>
            </a:r>
            <a:endParaRPr/>
          </a:p>
        </p:txBody>
      </p:sp>
      <p:pic>
        <p:nvPicPr>
          <p:cNvPr id="123" name="Google Shape;123;p22"/>
          <p:cNvPicPr preferRelativeResize="0"/>
          <p:nvPr/>
        </p:nvPicPr>
        <p:blipFill>
          <a:blip r:embed="rId3">
            <a:alphaModFix/>
          </a:blip>
          <a:stretch>
            <a:fillRect/>
          </a:stretch>
        </p:blipFill>
        <p:spPr>
          <a:xfrm>
            <a:off x="4805513" y="2166913"/>
            <a:ext cx="2143125" cy="2143125"/>
          </a:xfrm>
          <a:prstGeom prst="rect">
            <a:avLst/>
          </a:prstGeom>
          <a:noFill/>
          <a:ln>
            <a:noFill/>
          </a:ln>
        </p:spPr>
      </p:pic>
      <p:pic>
        <p:nvPicPr>
          <p:cNvPr id="124" name="Google Shape;124;p22"/>
          <p:cNvPicPr preferRelativeResize="0"/>
          <p:nvPr/>
        </p:nvPicPr>
        <p:blipFill>
          <a:blip r:embed="rId4">
            <a:alphaModFix/>
          </a:blip>
          <a:stretch>
            <a:fillRect/>
          </a:stretch>
        </p:blipFill>
        <p:spPr>
          <a:xfrm>
            <a:off x="1400275" y="2215175"/>
            <a:ext cx="2046625" cy="2046625"/>
          </a:xfrm>
          <a:prstGeom prst="rect">
            <a:avLst/>
          </a:prstGeom>
          <a:noFill/>
          <a:ln>
            <a:noFill/>
          </a:ln>
        </p:spPr>
      </p:pic>
      <p:sp>
        <p:nvSpPr>
          <p:cNvPr id="125" name="Google Shape;125;p22"/>
          <p:cNvSpPr txBox="1"/>
          <p:nvPr/>
        </p:nvSpPr>
        <p:spPr>
          <a:xfrm>
            <a:off x="1400288" y="4384625"/>
            <a:ext cx="2046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l">
                <a:latin typeface="Lato"/>
                <a:ea typeface="Lato"/>
                <a:cs typeface="Lato"/>
                <a:sym typeface="Lato"/>
              </a:rPr>
              <a:t>Chłodzenie powietrzne</a:t>
            </a:r>
            <a:endParaRPr>
              <a:latin typeface="Lato"/>
              <a:ea typeface="Lato"/>
              <a:cs typeface="Lato"/>
              <a:sym typeface="Lato"/>
            </a:endParaRPr>
          </a:p>
        </p:txBody>
      </p:sp>
      <p:sp>
        <p:nvSpPr>
          <p:cNvPr id="126" name="Google Shape;126;p22"/>
          <p:cNvSpPr txBox="1"/>
          <p:nvPr/>
        </p:nvSpPr>
        <p:spPr>
          <a:xfrm>
            <a:off x="4805488" y="4384625"/>
            <a:ext cx="2143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l">
                <a:latin typeface="Lato"/>
                <a:ea typeface="Lato"/>
                <a:cs typeface="Lato"/>
                <a:sym typeface="Lato"/>
              </a:rPr>
              <a:t>Chłodzenie wodne(AiO)</a:t>
            </a:r>
            <a:endParaRPr>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3"/>
          <p:cNvSpPr txBox="1">
            <a:spLocks noGrp="1"/>
          </p:cNvSpPr>
          <p:nvPr>
            <p:ph type="title"/>
          </p:nvPr>
        </p:nvSpPr>
        <p:spPr>
          <a:xfrm>
            <a:off x="509550" y="1423875"/>
            <a:ext cx="8124900" cy="17982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pl"/>
              <a:t>Dziękuję za uwagę</a:t>
            </a:r>
            <a:endParaRPr/>
          </a:p>
        </p:txBody>
      </p:sp>
      <p:sp>
        <p:nvSpPr>
          <p:cNvPr id="132" name="Google Shape;132;p23"/>
          <p:cNvSpPr txBox="1"/>
          <p:nvPr/>
        </p:nvSpPr>
        <p:spPr>
          <a:xfrm>
            <a:off x="5995625" y="2771350"/>
            <a:ext cx="998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l" sz="1000">
                <a:latin typeface="Lato"/>
                <a:ea typeface="Lato"/>
                <a:cs typeface="Lato"/>
                <a:sym typeface="Lato"/>
              </a:rPr>
              <a:t>Jeremi Dybaś</a:t>
            </a:r>
            <a:endParaRPr sz="1000">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t>Rodzaje podzespołów komputerowych</a:t>
            </a:r>
            <a:endParaRPr/>
          </a:p>
        </p:txBody>
      </p:sp>
      <p:sp>
        <p:nvSpPr>
          <p:cNvPr id="66" name="Google Shape;66;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61950" algn="l" rtl="0">
              <a:spcBef>
                <a:spcPts val="0"/>
              </a:spcBef>
              <a:spcAft>
                <a:spcPts val="0"/>
              </a:spcAft>
              <a:buSzPts val="2100"/>
              <a:buChar char="●"/>
            </a:pPr>
            <a:r>
              <a:rPr lang="pl" sz="1300">
                <a:highlight>
                  <a:srgbClr val="FFFFFF"/>
                </a:highlight>
              </a:rPr>
              <a:t>Dyski twarde HDD i SSD</a:t>
            </a:r>
            <a:endParaRPr sz="2100"/>
          </a:p>
          <a:p>
            <a:pPr marL="457200" lvl="0" indent="-361950" algn="l" rtl="0">
              <a:spcBef>
                <a:spcPts val="0"/>
              </a:spcBef>
              <a:spcAft>
                <a:spcPts val="0"/>
              </a:spcAft>
              <a:buSzPts val="2100"/>
              <a:buChar char="●"/>
            </a:pPr>
            <a:r>
              <a:rPr lang="pl" sz="1300">
                <a:highlight>
                  <a:srgbClr val="FFFFFF"/>
                </a:highlight>
              </a:rPr>
              <a:t>Karty graficzne </a:t>
            </a:r>
            <a:endParaRPr sz="2100"/>
          </a:p>
          <a:p>
            <a:pPr marL="457200" lvl="0" indent="-361950" algn="l" rtl="0">
              <a:spcBef>
                <a:spcPts val="0"/>
              </a:spcBef>
              <a:spcAft>
                <a:spcPts val="0"/>
              </a:spcAft>
              <a:buSzPts val="2100"/>
              <a:buChar char="●"/>
            </a:pPr>
            <a:r>
              <a:rPr lang="pl" sz="1300">
                <a:highlight>
                  <a:srgbClr val="FFFFFF"/>
                </a:highlight>
              </a:rPr>
              <a:t>Procesory</a:t>
            </a:r>
            <a:endParaRPr sz="2100"/>
          </a:p>
          <a:p>
            <a:pPr marL="457200" lvl="0" indent="-361950" algn="l" rtl="0">
              <a:spcBef>
                <a:spcPts val="0"/>
              </a:spcBef>
              <a:spcAft>
                <a:spcPts val="0"/>
              </a:spcAft>
              <a:buSzPts val="2100"/>
              <a:buChar char="●"/>
            </a:pPr>
            <a:r>
              <a:rPr lang="pl" sz="1300">
                <a:highlight>
                  <a:srgbClr val="FFFFFF"/>
                </a:highlight>
              </a:rPr>
              <a:t>Płyty główne</a:t>
            </a:r>
            <a:endParaRPr sz="2100"/>
          </a:p>
          <a:p>
            <a:pPr marL="457200" lvl="0" indent="-361950" algn="l" rtl="0">
              <a:spcBef>
                <a:spcPts val="0"/>
              </a:spcBef>
              <a:spcAft>
                <a:spcPts val="0"/>
              </a:spcAft>
              <a:buSzPts val="2100"/>
              <a:buChar char="●"/>
            </a:pPr>
            <a:r>
              <a:rPr lang="pl" sz="1300">
                <a:highlight>
                  <a:srgbClr val="FFFFFF"/>
                </a:highlight>
              </a:rPr>
              <a:t>Obudowy komputerowe</a:t>
            </a:r>
            <a:endParaRPr sz="2100"/>
          </a:p>
          <a:p>
            <a:pPr marL="457200" lvl="0" indent="-361950" algn="l" rtl="0">
              <a:spcBef>
                <a:spcPts val="0"/>
              </a:spcBef>
              <a:spcAft>
                <a:spcPts val="0"/>
              </a:spcAft>
              <a:buSzPts val="2100"/>
              <a:buChar char="●"/>
            </a:pPr>
            <a:r>
              <a:rPr lang="pl" sz="1300">
                <a:highlight>
                  <a:srgbClr val="FFFFFF"/>
                </a:highlight>
              </a:rPr>
              <a:t>Pamięci RAM</a:t>
            </a:r>
            <a:endParaRPr sz="2100"/>
          </a:p>
          <a:p>
            <a:pPr marL="457200" lvl="0" indent="-361950" algn="l" rtl="0">
              <a:spcBef>
                <a:spcPts val="0"/>
              </a:spcBef>
              <a:spcAft>
                <a:spcPts val="0"/>
              </a:spcAft>
              <a:buSzPts val="2100"/>
              <a:buChar char="●"/>
            </a:pPr>
            <a:r>
              <a:rPr lang="pl" sz="1300">
                <a:highlight>
                  <a:srgbClr val="FFFFFF"/>
                </a:highlight>
              </a:rPr>
              <a:t>Zasilacze komputerowe</a:t>
            </a:r>
            <a:endParaRPr sz="2100"/>
          </a:p>
          <a:p>
            <a:pPr marL="457200" lvl="0" indent="-361950" algn="l" rtl="0">
              <a:spcBef>
                <a:spcPts val="0"/>
              </a:spcBef>
              <a:spcAft>
                <a:spcPts val="0"/>
              </a:spcAft>
              <a:buSzPts val="2100"/>
              <a:buChar char="●"/>
            </a:pPr>
            <a:r>
              <a:rPr lang="pl" sz="1300">
                <a:highlight>
                  <a:srgbClr val="FFFFFF"/>
                </a:highlight>
              </a:rPr>
              <a:t>Chłodzenia komputerowe</a:t>
            </a:r>
            <a:endParaRPr sz="2100"/>
          </a:p>
        </p:txBody>
      </p:sp>
      <p:pic>
        <p:nvPicPr>
          <p:cNvPr id="67" name="Google Shape;67;p14"/>
          <p:cNvPicPr preferRelativeResize="0"/>
          <p:nvPr/>
        </p:nvPicPr>
        <p:blipFill>
          <a:blip r:embed="rId3">
            <a:alphaModFix/>
          </a:blip>
          <a:stretch>
            <a:fillRect/>
          </a:stretch>
        </p:blipFill>
        <p:spPr>
          <a:xfrm>
            <a:off x="3312232" y="1246607"/>
            <a:ext cx="4994150" cy="23225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5"/>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t>Dyski twarde SSD i HDD</a:t>
            </a:r>
            <a:endParaRPr/>
          </a:p>
        </p:txBody>
      </p:sp>
      <p:sp>
        <p:nvSpPr>
          <p:cNvPr id="73" name="Google Shape;73;p15"/>
          <p:cNvSpPr txBox="1">
            <a:spLocks noGrp="1"/>
          </p:cNvSpPr>
          <p:nvPr>
            <p:ph type="body" idx="1"/>
          </p:nvPr>
        </p:nvSpPr>
        <p:spPr>
          <a:xfrm>
            <a:off x="43000" y="1113150"/>
            <a:ext cx="5369100" cy="34404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r>
              <a:rPr lang="pl" sz="1528"/>
              <a:t>Podstawową funkcją dysku twardego jest przechowywanie danych. Żaden komputer nie może bez niego działać, ponieważ to właśnie na nim znajduje się system operacyjny. Ponadto przechowywane są na nim wszystkie programy, gry, zdjęcia, filmy czy dokumenty. Dyski twarde dzieli się na HDD oraz SSD, które różnią się od siebie budową czy szybkością zapisu. Mogą być one wewnętrzne do zamontowania na stałe w komputerze, zewnętrzne do przenoszenia danych lub tworzyć systemy NAS do przechowywania danych w chmurze.</a:t>
            </a:r>
            <a:endParaRPr sz="1528"/>
          </a:p>
          <a:p>
            <a:pPr marL="0" lvl="0" indent="0" algn="l" rtl="0">
              <a:spcBef>
                <a:spcPts val="1200"/>
              </a:spcBef>
              <a:spcAft>
                <a:spcPts val="0"/>
              </a:spcAft>
              <a:buNone/>
            </a:pPr>
            <a:r>
              <a:rPr lang="pl" sz="1528"/>
              <a:t>Oba nośniki mogą przydać się w komputerze. Dyski SSD oferują bardzo wysoką maksymalną prędkość odczytu i zapisu. Z tego powodu znakomicie nadają się do zainstalowania na nich systemu operacyjnego i programów, które uruchamiają się w znacznie szybszym tempie niż w przypadku dysków HDD. Dzięki temu można szybciej zacząć pracę i przełączać się między różnymi programami bez długiego oczekiwania na otwarcie aplikacji.</a:t>
            </a:r>
            <a:endParaRPr sz="1528"/>
          </a:p>
          <a:p>
            <a:pPr marL="0" lvl="0" indent="0" algn="l" rtl="0">
              <a:spcBef>
                <a:spcPts val="1200"/>
              </a:spcBef>
              <a:spcAft>
                <a:spcPts val="0"/>
              </a:spcAft>
              <a:buNone/>
            </a:pPr>
            <a:r>
              <a:rPr lang="pl" sz="1528"/>
              <a:t>Dyski HDD natomiast oferują bardzo dobry stosunek ceny w przeliczeniu na 1 GB pojemności, choć są zauważalnie wolniejsze od dysków SSD. Taka charakterystyka pozwala na przechowywanie na nich dużych ilości plików – np. filmów i zdjęć w wysokiej jakości. Są powszechnie stosowane do użytku domowego lub jako dyski serwerowe.</a:t>
            </a:r>
            <a:endParaRPr sz="778">
              <a:solidFill>
                <a:srgbClr val="333333"/>
              </a:solidFill>
              <a:highlight>
                <a:srgbClr val="FFFFFF"/>
              </a:highlight>
            </a:endParaRPr>
          </a:p>
          <a:p>
            <a:pPr marL="0" lvl="0" indent="0" algn="l" rtl="0">
              <a:spcBef>
                <a:spcPts val="1200"/>
              </a:spcBef>
              <a:spcAft>
                <a:spcPts val="1200"/>
              </a:spcAft>
              <a:buNone/>
            </a:pPr>
            <a:endParaRPr sz="1050">
              <a:solidFill>
                <a:srgbClr val="333333"/>
              </a:solidFill>
              <a:highlight>
                <a:srgbClr val="FFFFFF"/>
              </a:highlight>
            </a:endParaRPr>
          </a:p>
        </p:txBody>
      </p:sp>
      <p:pic>
        <p:nvPicPr>
          <p:cNvPr id="74" name="Google Shape;74;p15"/>
          <p:cNvPicPr preferRelativeResize="0"/>
          <p:nvPr/>
        </p:nvPicPr>
        <p:blipFill>
          <a:blip r:embed="rId3">
            <a:alphaModFix/>
          </a:blip>
          <a:stretch>
            <a:fillRect/>
          </a:stretch>
        </p:blipFill>
        <p:spPr>
          <a:xfrm>
            <a:off x="5335325" y="437575"/>
            <a:ext cx="3615875" cy="24521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t>Karty graficzne(GPU)</a:t>
            </a:r>
            <a:endParaRPr/>
          </a:p>
        </p:txBody>
      </p:sp>
      <p:sp>
        <p:nvSpPr>
          <p:cNvPr id="80" name="Google Shape;80;p16"/>
          <p:cNvSpPr txBox="1">
            <a:spLocks noGrp="1"/>
          </p:cNvSpPr>
          <p:nvPr>
            <p:ph type="body" idx="1"/>
          </p:nvPr>
        </p:nvSpPr>
        <p:spPr>
          <a:xfrm>
            <a:off x="0" y="944250"/>
            <a:ext cx="4126800" cy="4099500"/>
          </a:xfrm>
          <a:prstGeom prst="rect">
            <a:avLst/>
          </a:prstGeom>
        </p:spPr>
        <p:txBody>
          <a:bodyPr spcFirstLastPara="1" wrap="square" lIns="91425" tIns="91425" rIns="91425" bIns="91425" anchor="t" anchorCtr="0">
            <a:normAutofit fontScale="70000"/>
          </a:bodyPr>
          <a:lstStyle/>
          <a:p>
            <a:pPr marL="0" lvl="0" indent="0" algn="l" rtl="0">
              <a:spcBef>
                <a:spcPts val="0"/>
              </a:spcBef>
              <a:spcAft>
                <a:spcPts val="0"/>
              </a:spcAft>
              <a:buNone/>
            </a:pPr>
            <a:r>
              <a:rPr lang="pl" sz="1050">
                <a:solidFill>
                  <a:srgbClr val="202122"/>
                </a:solidFill>
                <a:highlight>
                  <a:srgbClr val="FFFFFF"/>
                </a:highlight>
                <a:latin typeface="Arial"/>
                <a:ea typeface="Arial"/>
                <a:cs typeface="Arial"/>
                <a:sym typeface="Arial"/>
              </a:rPr>
              <a:t> Karta rozszerzeń komputera odpowiedzialna za renderowanie grafiki i jej konwersję na sygnał zrozumiały dla wyświetlacza.</a:t>
            </a:r>
            <a:endParaRPr sz="1050">
              <a:solidFill>
                <a:srgbClr val="202122"/>
              </a:solidFill>
              <a:highlight>
                <a:srgbClr val="FFFFFF"/>
              </a:highlight>
              <a:latin typeface="Arial"/>
              <a:ea typeface="Arial"/>
              <a:cs typeface="Arial"/>
              <a:sym typeface="Arial"/>
            </a:endParaRPr>
          </a:p>
          <a:p>
            <a:pPr marL="0" lvl="0" indent="0" algn="l" rtl="0">
              <a:spcBef>
                <a:spcPts val="1200"/>
              </a:spcBef>
              <a:spcAft>
                <a:spcPts val="0"/>
              </a:spcAft>
              <a:buNone/>
            </a:pPr>
            <a:r>
              <a:rPr lang="pl" sz="1050">
                <a:solidFill>
                  <a:srgbClr val="202122"/>
                </a:solidFill>
                <a:highlight>
                  <a:srgbClr val="FFFFFF"/>
                </a:highlight>
                <a:latin typeface="Arial"/>
                <a:ea typeface="Arial"/>
                <a:cs typeface="Arial"/>
                <a:sym typeface="Arial"/>
              </a:rPr>
              <a:t>Wyróżniamy dwa typy procesorów karty graficznej:</a:t>
            </a:r>
            <a:endParaRPr sz="1050">
              <a:solidFill>
                <a:srgbClr val="202122"/>
              </a:solidFill>
              <a:highlight>
                <a:srgbClr val="FFFFFF"/>
              </a:highlight>
              <a:latin typeface="Arial"/>
              <a:ea typeface="Arial"/>
              <a:cs typeface="Arial"/>
              <a:sym typeface="Arial"/>
            </a:endParaRPr>
          </a:p>
          <a:p>
            <a:pPr marL="457200" lvl="0" indent="-275272" algn="l" rtl="0">
              <a:spcBef>
                <a:spcPts val="1200"/>
              </a:spcBef>
              <a:spcAft>
                <a:spcPts val="0"/>
              </a:spcAft>
              <a:buClr>
                <a:srgbClr val="202122"/>
              </a:buClr>
              <a:buSzPct val="100000"/>
              <a:buFont typeface="Arial"/>
              <a:buChar char="●"/>
            </a:pPr>
            <a:r>
              <a:rPr lang="pl" sz="1050">
                <a:solidFill>
                  <a:srgbClr val="202122"/>
                </a:solidFill>
                <a:highlight>
                  <a:srgbClr val="FFFFFF"/>
                </a:highlight>
                <a:latin typeface="Arial"/>
                <a:ea typeface="Arial"/>
                <a:cs typeface="Arial"/>
                <a:sym typeface="Arial"/>
              </a:rPr>
              <a:t>Przystosowane do pracy jako oddzielne karty graficzne tzw. dedykowane</a:t>
            </a:r>
            <a:endParaRPr sz="1050">
              <a:solidFill>
                <a:srgbClr val="202122"/>
              </a:solidFill>
              <a:highlight>
                <a:srgbClr val="FFFFFF"/>
              </a:highlight>
              <a:latin typeface="Arial"/>
              <a:ea typeface="Arial"/>
              <a:cs typeface="Arial"/>
              <a:sym typeface="Arial"/>
            </a:endParaRPr>
          </a:p>
          <a:p>
            <a:pPr marL="457200" lvl="0" indent="-275272" algn="l" rtl="0">
              <a:spcBef>
                <a:spcPts val="0"/>
              </a:spcBef>
              <a:spcAft>
                <a:spcPts val="0"/>
              </a:spcAft>
              <a:buClr>
                <a:srgbClr val="202122"/>
              </a:buClr>
              <a:buSzPct val="100000"/>
              <a:buFont typeface="Arial"/>
              <a:buChar char="●"/>
            </a:pPr>
            <a:r>
              <a:rPr lang="pl" sz="1050">
                <a:solidFill>
                  <a:srgbClr val="202122"/>
                </a:solidFill>
                <a:highlight>
                  <a:srgbClr val="FFFFFF"/>
                </a:highlight>
                <a:latin typeface="Arial"/>
                <a:ea typeface="Arial"/>
                <a:cs typeface="Arial"/>
                <a:sym typeface="Arial"/>
              </a:rPr>
              <a:t>Zintegrowane z mostkiem północnym lub bezpośrednio w CPU</a:t>
            </a:r>
            <a:endParaRPr sz="1050">
              <a:solidFill>
                <a:srgbClr val="202122"/>
              </a:solidFill>
              <a:highlight>
                <a:srgbClr val="FFFFFF"/>
              </a:highlight>
              <a:latin typeface="Arial"/>
              <a:ea typeface="Arial"/>
              <a:cs typeface="Arial"/>
              <a:sym typeface="Arial"/>
            </a:endParaRPr>
          </a:p>
          <a:p>
            <a:pPr marL="0" lvl="0" indent="0" algn="l" rtl="0">
              <a:spcBef>
                <a:spcPts val="1200"/>
              </a:spcBef>
              <a:spcAft>
                <a:spcPts val="0"/>
              </a:spcAft>
              <a:buNone/>
            </a:pPr>
            <a:r>
              <a:rPr lang="pl" sz="1050">
                <a:solidFill>
                  <a:srgbClr val="202122"/>
                </a:solidFill>
                <a:highlight>
                  <a:srgbClr val="FFFFFF"/>
                </a:highlight>
                <a:latin typeface="Arial"/>
                <a:ea typeface="Arial"/>
                <a:cs typeface="Arial"/>
                <a:sym typeface="Arial"/>
              </a:rPr>
              <a:t>Większość kart graficznych (wszystkie współczesne) składają się z następujących elementów:</a:t>
            </a:r>
            <a:endParaRPr sz="1050">
              <a:solidFill>
                <a:srgbClr val="202122"/>
              </a:solidFill>
              <a:highlight>
                <a:srgbClr val="FFFFFF"/>
              </a:highlight>
              <a:latin typeface="Arial"/>
              <a:ea typeface="Arial"/>
              <a:cs typeface="Arial"/>
              <a:sym typeface="Arial"/>
            </a:endParaRPr>
          </a:p>
          <a:p>
            <a:pPr marL="685800" lvl="0" indent="-275272" algn="l" rtl="0">
              <a:spcBef>
                <a:spcPts val="600"/>
              </a:spcBef>
              <a:spcAft>
                <a:spcPts val="0"/>
              </a:spcAft>
              <a:buClr>
                <a:srgbClr val="202122"/>
              </a:buClr>
              <a:buSzPct val="100000"/>
              <a:buFont typeface="Arial"/>
              <a:buChar char="●"/>
            </a:pPr>
            <a:r>
              <a:rPr lang="pl" sz="1050">
                <a:solidFill>
                  <a:srgbClr val="202122"/>
                </a:solidFill>
                <a:highlight>
                  <a:srgbClr val="FFFFFF"/>
                </a:highlight>
                <a:latin typeface="Arial"/>
                <a:ea typeface="Arial"/>
                <a:cs typeface="Arial"/>
                <a:sym typeface="Arial"/>
              </a:rPr>
              <a:t>procesor graficzny (GPU) – odpowiedzialny za generowanie obrazu w pamięci obrazu,</a:t>
            </a:r>
            <a:endParaRPr sz="1050">
              <a:solidFill>
                <a:srgbClr val="202122"/>
              </a:solidFill>
              <a:highlight>
                <a:srgbClr val="FFFFFF"/>
              </a:highlight>
              <a:latin typeface="Arial"/>
              <a:ea typeface="Arial"/>
              <a:cs typeface="Arial"/>
              <a:sym typeface="Arial"/>
            </a:endParaRPr>
          </a:p>
          <a:p>
            <a:pPr marL="685800" lvl="0" indent="-275272" algn="l" rtl="0">
              <a:spcBef>
                <a:spcPts val="0"/>
              </a:spcBef>
              <a:spcAft>
                <a:spcPts val="0"/>
              </a:spcAft>
              <a:buClr>
                <a:srgbClr val="202122"/>
              </a:buClr>
              <a:buSzPct val="100000"/>
              <a:buFont typeface="Arial"/>
              <a:buChar char="●"/>
            </a:pPr>
            <a:r>
              <a:rPr lang="pl" sz="1050">
                <a:solidFill>
                  <a:srgbClr val="202122"/>
                </a:solidFill>
                <a:highlight>
                  <a:srgbClr val="FFFFFF"/>
                </a:highlight>
                <a:latin typeface="Arial"/>
                <a:ea typeface="Arial"/>
                <a:cs typeface="Arial"/>
                <a:sym typeface="Arial"/>
              </a:rPr>
              <a:t>pamięć obrazu – bufor ramki (ang. </a:t>
            </a:r>
            <a:r>
              <a:rPr lang="pl" sz="1050" i="1">
                <a:solidFill>
                  <a:srgbClr val="202122"/>
                </a:solidFill>
                <a:highlight>
                  <a:srgbClr val="FFFFFF"/>
                </a:highlight>
                <a:latin typeface="Arial"/>
                <a:ea typeface="Arial"/>
                <a:cs typeface="Arial"/>
                <a:sym typeface="Arial"/>
              </a:rPr>
              <a:t>framebuffer</a:t>
            </a:r>
            <a:r>
              <a:rPr lang="pl" sz="1050">
                <a:solidFill>
                  <a:srgbClr val="202122"/>
                </a:solidFill>
                <a:highlight>
                  <a:srgbClr val="FFFFFF"/>
                </a:highlight>
                <a:latin typeface="Arial"/>
                <a:ea typeface="Arial"/>
                <a:cs typeface="Arial"/>
                <a:sym typeface="Arial"/>
              </a:rPr>
              <a:t>) – przechowuje cyfrowe dane o obrazie, tekstury, dane geometrii sceny, etc,</a:t>
            </a:r>
            <a:endParaRPr sz="1050">
              <a:solidFill>
                <a:srgbClr val="202122"/>
              </a:solidFill>
              <a:highlight>
                <a:srgbClr val="FFFFFF"/>
              </a:highlight>
              <a:latin typeface="Arial"/>
              <a:ea typeface="Arial"/>
              <a:cs typeface="Arial"/>
              <a:sym typeface="Arial"/>
            </a:endParaRPr>
          </a:p>
          <a:p>
            <a:pPr marL="685800" lvl="0" indent="-275272" algn="l" rtl="0">
              <a:spcBef>
                <a:spcPts val="0"/>
              </a:spcBef>
              <a:spcAft>
                <a:spcPts val="0"/>
              </a:spcAft>
              <a:buClr>
                <a:srgbClr val="202122"/>
              </a:buClr>
              <a:buSzPct val="100000"/>
              <a:buFont typeface="Arial"/>
              <a:buChar char="●"/>
            </a:pPr>
            <a:r>
              <a:rPr lang="pl" sz="1050">
                <a:solidFill>
                  <a:srgbClr val="202122"/>
                </a:solidFill>
                <a:highlight>
                  <a:srgbClr val="FFFFFF"/>
                </a:highlight>
                <a:latin typeface="Arial"/>
                <a:ea typeface="Arial"/>
                <a:cs typeface="Arial"/>
                <a:sym typeface="Arial"/>
              </a:rPr>
              <a:t>Pamięć ROM – pamięć przechowująca dane (np. dane generatora znaków), firmware karty graficznej, obecnie realizowana jako pamięć flash,</a:t>
            </a:r>
            <a:endParaRPr sz="1050">
              <a:solidFill>
                <a:srgbClr val="202122"/>
              </a:solidFill>
              <a:highlight>
                <a:srgbClr val="FFFFFF"/>
              </a:highlight>
              <a:latin typeface="Arial"/>
              <a:ea typeface="Arial"/>
              <a:cs typeface="Arial"/>
              <a:sym typeface="Arial"/>
            </a:endParaRPr>
          </a:p>
          <a:p>
            <a:pPr marL="685800" lvl="0" indent="-275272" algn="l" rtl="0">
              <a:spcBef>
                <a:spcPts val="0"/>
              </a:spcBef>
              <a:spcAft>
                <a:spcPts val="0"/>
              </a:spcAft>
              <a:buClr>
                <a:srgbClr val="202122"/>
              </a:buClr>
              <a:buSzPct val="100000"/>
              <a:buFont typeface="Arial"/>
              <a:buChar char="●"/>
            </a:pPr>
            <a:r>
              <a:rPr lang="pl" sz="1050">
                <a:solidFill>
                  <a:srgbClr val="202122"/>
                </a:solidFill>
                <a:highlight>
                  <a:srgbClr val="FFFFFF"/>
                </a:highlight>
                <a:latin typeface="Arial"/>
                <a:ea typeface="Arial"/>
                <a:cs typeface="Arial"/>
                <a:sym typeface="Arial"/>
              </a:rPr>
              <a:t>RAMDAC (ang. </a:t>
            </a:r>
            <a:r>
              <a:rPr lang="pl" sz="1050" i="1">
                <a:solidFill>
                  <a:srgbClr val="202122"/>
                </a:solidFill>
                <a:highlight>
                  <a:srgbClr val="FFFFFF"/>
                </a:highlight>
                <a:latin typeface="Arial"/>
                <a:ea typeface="Arial"/>
                <a:cs typeface="Arial"/>
                <a:sym typeface="Arial"/>
              </a:rPr>
              <a:t>RAM + Digital-to-Analog Converter</a:t>
            </a:r>
            <a:r>
              <a:rPr lang="pl" sz="1050">
                <a:solidFill>
                  <a:srgbClr val="202122"/>
                </a:solidFill>
                <a:highlight>
                  <a:srgbClr val="FFFFFF"/>
                </a:highlight>
                <a:latin typeface="Arial"/>
                <a:ea typeface="Arial"/>
                <a:cs typeface="Arial"/>
                <a:sym typeface="Arial"/>
              </a:rPr>
              <a:t>) przetwornik cyfrowo-analogowy – odpowiedzialny za przekształcenie cyfrowych danych z pamięci obrazu na sygnał sterujący dla monitora analogowego; w przypadku kart wyłącznie z wyjściem cyfrowym RAMDAC nie występuje,</a:t>
            </a:r>
            <a:endParaRPr sz="1050">
              <a:solidFill>
                <a:srgbClr val="202122"/>
              </a:solidFill>
              <a:highlight>
                <a:srgbClr val="FFFFFF"/>
              </a:highlight>
              <a:latin typeface="Arial"/>
              <a:ea typeface="Arial"/>
              <a:cs typeface="Arial"/>
              <a:sym typeface="Arial"/>
            </a:endParaRPr>
          </a:p>
          <a:p>
            <a:pPr marL="685800" lvl="0" indent="-275272" algn="l" rtl="0">
              <a:spcBef>
                <a:spcPts val="0"/>
              </a:spcBef>
              <a:spcAft>
                <a:spcPts val="0"/>
              </a:spcAft>
              <a:buClr>
                <a:srgbClr val="202122"/>
              </a:buClr>
              <a:buSzPct val="100000"/>
              <a:buFont typeface="Arial"/>
              <a:buChar char="●"/>
            </a:pPr>
            <a:r>
              <a:rPr lang="pl" sz="1050">
                <a:solidFill>
                  <a:srgbClr val="202122"/>
                </a:solidFill>
                <a:highlight>
                  <a:srgbClr val="FFFFFF"/>
                </a:highlight>
                <a:latin typeface="Arial"/>
                <a:ea typeface="Arial"/>
                <a:cs typeface="Arial"/>
                <a:sym typeface="Arial"/>
              </a:rPr>
              <a:t>złącza do monitorów oraz złącze płyty głównej.</a:t>
            </a:r>
            <a:endParaRPr sz="1050">
              <a:solidFill>
                <a:srgbClr val="202122"/>
              </a:solidFill>
              <a:highlight>
                <a:srgbClr val="FFFFFF"/>
              </a:highlight>
              <a:latin typeface="Arial"/>
              <a:ea typeface="Arial"/>
              <a:cs typeface="Arial"/>
              <a:sym typeface="Arial"/>
            </a:endParaRPr>
          </a:p>
          <a:p>
            <a:pPr marL="0" lvl="0" indent="0" algn="l" rtl="0">
              <a:spcBef>
                <a:spcPts val="500"/>
              </a:spcBef>
              <a:spcAft>
                <a:spcPts val="0"/>
              </a:spcAft>
              <a:buNone/>
            </a:pPr>
            <a:r>
              <a:rPr lang="pl" sz="1050">
                <a:solidFill>
                  <a:srgbClr val="202122"/>
                </a:solidFill>
                <a:highlight>
                  <a:srgbClr val="FFFFFF"/>
                </a:highlight>
                <a:latin typeface="Arial"/>
                <a:ea typeface="Arial"/>
                <a:cs typeface="Arial"/>
                <a:sym typeface="Arial"/>
              </a:rPr>
              <a:t>Wiele z kart graficznych ma także:</a:t>
            </a:r>
            <a:endParaRPr sz="1050">
              <a:solidFill>
                <a:srgbClr val="202122"/>
              </a:solidFill>
              <a:highlight>
                <a:srgbClr val="FFFFFF"/>
              </a:highlight>
              <a:latin typeface="Arial"/>
              <a:ea typeface="Arial"/>
              <a:cs typeface="Arial"/>
              <a:sym typeface="Arial"/>
            </a:endParaRPr>
          </a:p>
          <a:p>
            <a:pPr marL="685800" lvl="0" indent="-275272" algn="l" rtl="0">
              <a:spcBef>
                <a:spcPts val="600"/>
              </a:spcBef>
              <a:spcAft>
                <a:spcPts val="0"/>
              </a:spcAft>
              <a:buClr>
                <a:srgbClr val="202122"/>
              </a:buClr>
              <a:buSzPct val="100000"/>
              <a:buFont typeface="Arial"/>
              <a:buChar char="●"/>
            </a:pPr>
            <a:r>
              <a:rPr lang="pl" sz="1050">
                <a:solidFill>
                  <a:srgbClr val="202122"/>
                </a:solidFill>
                <a:highlight>
                  <a:srgbClr val="FFFFFF"/>
                </a:highlight>
                <a:latin typeface="Arial"/>
                <a:ea typeface="Arial"/>
                <a:cs typeface="Arial"/>
                <a:sym typeface="Arial"/>
              </a:rPr>
              <a:t>framegrabber – układ zamieniający zewnętrzny, analogowy sygnał wideo na postać cyfrową (tylko w kartach posiadających przechwytywanie obrazu),</a:t>
            </a:r>
            <a:endParaRPr sz="1050">
              <a:solidFill>
                <a:srgbClr val="202122"/>
              </a:solidFill>
              <a:highlight>
                <a:srgbClr val="FFFFFF"/>
              </a:highlight>
              <a:latin typeface="Arial"/>
              <a:ea typeface="Arial"/>
              <a:cs typeface="Arial"/>
              <a:sym typeface="Arial"/>
            </a:endParaRPr>
          </a:p>
          <a:p>
            <a:pPr marL="685800" lvl="0" indent="-275272" algn="l" rtl="0">
              <a:spcBef>
                <a:spcPts val="0"/>
              </a:spcBef>
              <a:spcAft>
                <a:spcPts val="0"/>
              </a:spcAft>
              <a:buClr>
                <a:srgbClr val="202122"/>
              </a:buClr>
              <a:buSzPct val="100000"/>
              <a:buFont typeface="Arial"/>
              <a:buChar char="●"/>
            </a:pPr>
            <a:r>
              <a:rPr lang="pl" sz="1050">
                <a:solidFill>
                  <a:srgbClr val="202122"/>
                </a:solidFill>
                <a:highlight>
                  <a:srgbClr val="FFFFFF"/>
                </a:highlight>
                <a:latin typeface="Arial"/>
                <a:ea typeface="Arial"/>
                <a:cs typeface="Arial"/>
                <a:sym typeface="Arial"/>
              </a:rPr>
              <a:t>procesor wideo – układ wspomagający dekodowanie i przetwarzanie strumieniowych danych wideo; w najnowszych konstrukcjach zintegrowany z procesorem graficznym.</a:t>
            </a:r>
            <a:endParaRPr sz="1050">
              <a:solidFill>
                <a:srgbClr val="202122"/>
              </a:solidFill>
              <a:highlight>
                <a:srgbClr val="FFFFFF"/>
              </a:highlight>
              <a:latin typeface="Arial"/>
              <a:ea typeface="Arial"/>
              <a:cs typeface="Arial"/>
              <a:sym typeface="Arial"/>
            </a:endParaRPr>
          </a:p>
          <a:p>
            <a:pPr marL="0" lvl="0" indent="0" algn="l" rtl="0">
              <a:spcBef>
                <a:spcPts val="100"/>
              </a:spcBef>
              <a:spcAft>
                <a:spcPts val="1200"/>
              </a:spcAft>
              <a:buNone/>
            </a:pPr>
            <a:endParaRPr sz="1050">
              <a:solidFill>
                <a:srgbClr val="202122"/>
              </a:solidFill>
              <a:highlight>
                <a:srgbClr val="FFFFFF"/>
              </a:highlight>
              <a:latin typeface="Arial"/>
              <a:ea typeface="Arial"/>
              <a:cs typeface="Arial"/>
              <a:sym typeface="Arial"/>
            </a:endParaRPr>
          </a:p>
        </p:txBody>
      </p:sp>
      <p:pic>
        <p:nvPicPr>
          <p:cNvPr id="81" name="Google Shape;81;p16"/>
          <p:cNvPicPr preferRelativeResize="0"/>
          <p:nvPr/>
        </p:nvPicPr>
        <p:blipFill>
          <a:blip r:embed="rId3">
            <a:alphaModFix/>
          </a:blip>
          <a:stretch>
            <a:fillRect/>
          </a:stretch>
        </p:blipFill>
        <p:spPr>
          <a:xfrm>
            <a:off x="4126800" y="1158299"/>
            <a:ext cx="4628775" cy="304863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t>Procesory(CPU)</a:t>
            </a:r>
            <a:endParaRPr/>
          </a:p>
        </p:txBody>
      </p:sp>
      <p:sp>
        <p:nvSpPr>
          <p:cNvPr id="87" name="Google Shape;87;p17"/>
          <p:cNvSpPr txBox="1">
            <a:spLocks noGrp="1"/>
          </p:cNvSpPr>
          <p:nvPr>
            <p:ph type="body" idx="1"/>
          </p:nvPr>
        </p:nvSpPr>
        <p:spPr>
          <a:xfrm>
            <a:off x="311700" y="1152475"/>
            <a:ext cx="4778100" cy="3416400"/>
          </a:xfrm>
          <a:prstGeom prst="rect">
            <a:avLst/>
          </a:prstGeom>
        </p:spPr>
        <p:txBody>
          <a:bodyPr spcFirstLastPara="1" wrap="square" lIns="91425" tIns="91425" rIns="91425" bIns="91425" anchor="t" anchorCtr="0">
            <a:normAutofit fontScale="70000" lnSpcReduction="10000"/>
          </a:bodyPr>
          <a:lstStyle/>
          <a:p>
            <a:pPr marL="0" lvl="0" indent="0" algn="l" rtl="0">
              <a:spcBef>
                <a:spcPts val="0"/>
              </a:spcBef>
              <a:spcAft>
                <a:spcPts val="0"/>
              </a:spcAft>
              <a:buNone/>
            </a:pPr>
            <a:r>
              <a:rPr lang="pl" sz="1050">
                <a:solidFill>
                  <a:srgbClr val="333333"/>
                </a:solidFill>
                <a:highlight>
                  <a:srgbClr val="FFFFFF"/>
                </a:highlight>
              </a:rPr>
              <a:t>Procesor, zwany także jako CPU lub układ scalony, jest jednym z najważniejszych podzespołów PC czy laptopa, który odpowiada za to, jak pracują inne podzespoły kom</a:t>
            </a:r>
            <a:r>
              <a:rPr lang="pl" sz="1050">
                <a:highlight>
                  <a:srgbClr val="FFFFFF"/>
                </a:highlight>
              </a:rPr>
              <a:t>pute</a:t>
            </a:r>
            <a:r>
              <a:rPr lang="pl" sz="1050">
                <a:solidFill>
                  <a:srgbClr val="333333"/>
                </a:solidFill>
                <a:highlight>
                  <a:srgbClr val="FFFFFF"/>
                </a:highlight>
                <a:uFill>
                  <a:noFill/>
                </a:uFil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rowe</a:t>
            </a:r>
            <a:r>
              <a:rPr lang="pl" sz="1050">
                <a:solidFill>
                  <a:srgbClr val="333333"/>
                </a:solidFill>
                <a:highlight>
                  <a:srgbClr val="FFFFFF"/>
                </a:highlight>
              </a:rPr>
              <a:t>. Jego zadaniem jest wymiana informacji między kartą graficzną czy pamięcią RAM, która skutkuje wykonywaniem na ich podstawie obliczeń i procesów. W praktyce jego praca przekłada się na działanie komputera pamięcią RAM, i ma wpływ na wszystko, co akurat się na nim robi.</a:t>
            </a:r>
            <a:endParaRPr sz="1050">
              <a:solidFill>
                <a:srgbClr val="333333"/>
              </a:solidFill>
              <a:highlight>
                <a:srgbClr val="FFFFFF"/>
              </a:highlight>
            </a:endParaRPr>
          </a:p>
          <a:p>
            <a:pPr marL="647700" lvl="0" indent="-275272" algn="l" rtl="0">
              <a:lnSpc>
                <a:spcPct val="171428"/>
              </a:lnSpc>
              <a:spcBef>
                <a:spcPts val="1200"/>
              </a:spcBef>
              <a:spcAft>
                <a:spcPts val="0"/>
              </a:spcAft>
              <a:buClr>
                <a:srgbClr val="333333"/>
              </a:buClr>
              <a:buSzPct val="100000"/>
              <a:buChar char="●"/>
            </a:pPr>
            <a:r>
              <a:rPr lang="pl" sz="1050">
                <a:solidFill>
                  <a:srgbClr val="333333"/>
                </a:solidFill>
                <a:highlight>
                  <a:srgbClr val="FFFFFF"/>
                </a:highlight>
              </a:rPr>
              <a:t>Taktowanie rdzenia – wyrażane w GHz informuje o tym, ile operacji procesor może wykonać w ciągu 1 sekundy. </a:t>
            </a:r>
            <a:endParaRPr sz="1050">
              <a:solidFill>
                <a:srgbClr val="333333"/>
              </a:solidFill>
              <a:highlight>
                <a:srgbClr val="FFFFFF"/>
              </a:highlight>
            </a:endParaRPr>
          </a:p>
          <a:p>
            <a:pPr marL="647700" lvl="0" indent="-275272" algn="l" rtl="0">
              <a:lnSpc>
                <a:spcPct val="171428"/>
              </a:lnSpc>
              <a:spcBef>
                <a:spcPts val="0"/>
              </a:spcBef>
              <a:spcAft>
                <a:spcPts val="0"/>
              </a:spcAft>
              <a:buClr>
                <a:srgbClr val="333333"/>
              </a:buClr>
              <a:buSzPct val="100000"/>
              <a:buChar char="●"/>
            </a:pPr>
            <a:r>
              <a:rPr lang="pl" sz="1050">
                <a:solidFill>
                  <a:srgbClr val="333333"/>
                </a:solidFill>
                <a:highlight>
                  <a:srgbClr val="FFFFFF"/>
                </a:highlight>
              </a:rPr>
              <a:t>Proces litograficzny – mierzony w nanometrach świadczy o wydajności i energooszczędności układu scalonego. Im mniejsza wartość tego procesu, tym lepsze osiągi zaproponuję układ, jednak firmy Intel i AMD korzystają z różnych wyznaczników, więc np. 12 nm w procesorze jednej z nich nie będzie równe wartości tej drugiej.</a:t>
            </a:r>
            <a:endParaRPr sz="1050">
              <a:solidFill>
                <a:srgbClr val="333333"/>
              </a:solidFill>
              <a:highlight>
                <a:srgbClr val="FFFFFF"/>
              </a:highlight>
            </a:endParaRPr>
          </a:p>
          <a:p>
            <a:pPr marL="647700" lvl="0" indent="-275272" algn="l" rtl="0">
              <a:lnSpc>
                <a:spcPct val="171428"/>
              </a:lnSpc>
              <a:spcBef>
                <a:spcPts val="0"/>
              </a:spcBef>
              <a:spcAft>
                <a:spcPts val="0"/>
              </a:spcAft>
              <a:buClr>
                <a:srgbClr val="333333"/>
              </a:buClr>
              <a:buSzPct val="100000"/>
              <a:buChar char="●"/>
            </a:pPr>
            <a:r>
              <a:rPr lang="pl" sz="1050">
                <a:solidFill>
                  <a:srgbClr val="333333"/>
                </a:solidFill>
                <a:highlight>
                  <a:srgbClr val="FFFFFF"/>
                </a:highlight>
              </a:rPr>
              <a:t>Pamięć podręczna – jest buforem danych między procesorem a pamięcią RAM i występuje na 3 głównych poziomach: L1, L2 oraz L3. Większa ilość pamięci podręcznej wpływa na wydajność procesora.</a:t>
            </a:r>
            <a:endParaRPr sz="1050">
              <a:solidFill>
                <a:srgbClr val="333333"/>
              </a:solidFill>
              <a:highlight>
                <a:srgbClr val="FFFFFF"/>
              </a:highlight>
            </a:endParaRPr>
          </a:p>
          <a:p>
            <a:pPr marL="647700" lvl="0" indent="-275272" algn="l" rtl="0">
              <a:lnSpc>
                <a:spcPct val="171428"/>
              </a:lnSpc>
              <a:spcBef>
                <a:spcPts val="0"/>
              </a:spcBef>
              <a:spcAft>
                <a:spcPts val="0"/>
              </a:spcAft>
              <a:buClr>
                <a:srgbClr val="333333"/>
              </a:buClr>
              <a:buSzPct val="100000"/>
              <a:buChar char="●"/>
            </a:pPr>
            <a:r>
              <a:rPr lang="pl" sz="1050">
                <a:solidFill>
                  <a:srgbClr val="333333"/>
                </a:solidFill>
                <a:highlight>
                  <a:srgbClr val="FFFFFF"/>
                </a:highlight>
              </a:rPr>
              <a:t>Odblokowany mnożnik – jeśli chcesz samodzielnie zwiększyć wydajność CPU, to wybierz procesory AMD Ryzen, gdyż każdy z nich umożliwia podkręcanie procesora. Procesory Intel z odblokowanym mnożnikiem są natomiast oznaczone literą „K”.</a:t>
            </a:r>
            <a:endParaRPr sz="1050">
              <a:solidFill>
                <a:srgbClr val="333333"/>
              </a:solidFill>
              <a:highlight>
                <a:srgbClr val="FFFFFF"/>
              </a:highlight>
            </a:endParaRPr>
          </a:p>
          <a:p>
            <a:pPr marL="647700" lvl="0" indent="-275272" algn="l" rtl="0">
              <a:lnSpc>
                <a:spcPct val="171428"/>
              </a:lnSpc>
              <a:spcBef>
                <a:spcPts val="0"/>
              </a:spcBef>
              <a:spcAft>
                <a:spcPts val="0"/>
              </a:spcAft>
              <a:buClr>
                <a:srgbClr val="333333"/>
              </a:buClr>
              <a:buSzPct val="100000"/>
              <a:buChar char="●"/>
            </a:pPr>
            <a:r>
              <a:rPr lang="pl" sz="1050">
                <a:solidFill>
                  <a:srgbClr val="333333"/>
                </a:solidFill>
                <a:highlight>
                  <a:srgbClr val="FFFFFF"/>
                </a:highlight>
              </a:rPr>
              <a:t>Zintegrowany układ graficzny – procesory z takim układem nie potrzebują dedykowanej karty graficznej do wyświetlania treści graficznych. </a:t>
            </a:r>
            <a:endParaRPr sz="1050">
              <a:solidFill>
                <a:srgbClr val="333333"/>
              </a:solidFill>
              <a:highlight>
                <a:srgbClr val="FFFFFF"/>
              </a:highlight>
            </a:endParaRPr>
          </a:p>
        </p:txBody>
      </p:sp>
      <p:pic>
        <p:nvPicPr>
          <p:cNvPr id="88" name="Google Shape;88;p17"/>
          <p:cNvPicPr preferRelativeResize="0"/>
          <p:nvPr/>
        </p:nvPicPr>
        <p:blipFill>
          <a:blip r:embed="rId4">
            <a:alphaModFix/>
          </a:blip>
          <a:stretch>
            <a:fillRect/>
          </a:stretch>
        </p:blipFill>
        <p:spPr>
          <a:xfrm>
            <a:off x="5408950" y="721625"/>
            <a:ext cx="3385500" cy="22734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t>Płyty główne</a:t>
            </a:r>
            <a:endParaRPr/>
          </a:p>
        </p:txBody>
      </p:sp>
      <p:sp>
        <p:nvSpPr>
          <p:cNvPr id="94" name="Google Shape;94;p18"/>
          <p:cNvSpPr txBox="1">
            <a:spLocks noGrp="1"/>
          </p:cNvSpPr>
          <p:nvPr>
            <p:ph type="body" idx="1"/>
          </p:nvPr>
        </p:nvSpPr>
        <p:spPr>
          <a:xfrm>
            <a:off x="311700" y="1152475"/>
            <a:ext cx="35652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sz="1050">
                <a:solidFill>
                  <a:srgbClr val="333333"/>
                </a:solidFill>
                <a:highlight>
                  <a:srgbClr val="FFFFFF"/>
                </a:highlight>
              </a:rPr>
              <a:t>Płyta główna (ang. motherboard), potocznie określana jako mobo, to najbardziej podstawowa i fundamentalna część komputera, bez której nie tylko go nie uruchomisz, ale nawet nie złożysz. Jest to bowiem układ, na którym montujesz procesor (CPU) oraz inne elementy niezbędne do działania sprzętu (np. dedykowaną kartę graficzną, pamięć RAM, dyski itd.). Na płytę główną składają się tak istotne elementy, jak chipset, gniazdo procesora (tzw. socket) i pamięci operacyjnej (RAM), kontroler CPU czy różnego rodzaju złącza niezbędne do poprawnego funkcjonowania komputera.</a:t>
            </a:r>
            <a:endParaRPr/>
          </a:p>
        </p:txBody>
      </p:sp>
      <p:pic>
        <p:nvPicPr>
          <p:cNvPr id="95" name="Google Shape;95;p18"/>
          <p:cNvPicPr preferRelativeResize="0"/>
          <p:nvPr/>
        </p:nvPicPr>
        <p:blipFill>
          <a:blip r:embed="rId3">
            <a:alphaModFix/>
          </a:blip>
          <a:stretch>
            <a:fillRect/>
          </a:stretch>
        </p:blipFill>
        <p:spPr>
          <a:xfrm>
            <a:off x="4267275" y="1248223"/>
            <a:ext cx="3565200" cy="232122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9"/>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t>Obudowy komputerowe</a:t>
            </a:r>
            <a:endParaRPr/>
          </a:p>
        </p:txBody>
      </p:sp>
      <p:sp>
        <p:nvSpPr>
          <p:cNvPr id="101" name="Google Shape;101;p19"/>
          <p:cNvSpPr txBox="1">
            <a:spLocks noGrp="1"/>
          </p:cNvSpPr>
          <p:nvPr>
            <p:ph type="body" idx="1"/>
          </p:nvPr>
        </p:nvSpPr>
        <p:spPr>
          <a:xfrm>
            <a:off x="311700" y="1152475"/>
            <a:ext cx="6850800" cy="3416400"/>
          </a:xfrm>
          <a:prstGeom prst="rect">
            <a:avLst/>
          </a:prstGeom>
        </p:spPr>
        <p:txBody>
          <a:bodyPr spcFirstLastPara="1" wrap="square" lIns="91425" tIns="91425" rIns="91425" bIns="91425" anchor="t" anchorCtr="0">
            <a:normAutofit fontScale="77500" lnSpcReduction="20000"/>
          </a:bodyPr>
          <a:lstStyle/>
          <a:p>
            <a:pPr marL="0" lvl="0" indent="0" algn="l" rtl="0">
              <a:lnSpc>
                <a:spcPct val="171428"/>
              </a:lnSpc>
              <a:spcBef>
                <a:spcPts val="0"/>
              </a:spcBef>
              <a:spcAft>
                <a:spcPts val="0"/>
              </a:spcAft>
              <a:buNone/>
            </a:pPr>
            <a:r>
              <a:rPr lang="pl" sz="1050">
                <a:solidFill>
                  <a:srgbClr val="333333"/>
                </a:solidFill>
                <a:highlight>
                  <a:srgbClr val="FFFFFF"/>
                </a:highlight>
              </a:rPr>
              <a:t>Obudowy komputerowe różnią się od siebie wielkością, kształtem i przeznaczeniem. W zależności od rozmiaru mogą one pomieścić różnych rozmiarów </a:t>
            </a:r>
            <a:r>
              <a:rPr lang="pl" sz="1050">
                <a:solidFill>
                  <a:srgbClr val="333333"/>
                </a:solidFill>
                <a:highlight>
                  <a:srgbClr val="FFFFFF"/>
                </a:highlight>
                <a:uFill>
                  <a:noFill/>
                </a:uFil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karty graficzne</a:t>
            </a:r>
            <a:r>
              <a:rPr lang="pl" sz="1050">
                <a:solidFill>
                  <a:srgbClr val="333333"/>
                </a:solidFill>
                <a:highlight>
                  <a:srgbClr val="FFFFFF"/>
                </a:highlight>
              </a:rPr>
              <a:t>, </a:t>
            </a:r>
            <a:r>
              <a:rPr lang="pl" sz="1050">
                <a:solidFill>
                  <a:srgbClr val="333333"/>
                </a:solidFill>
                <a:highlight>
                  <a:srgbClr val="FFFFFF"/>
                </a:highlight>
                <a:uFill>
                  <a:noFill/>
                </a:uFill>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chłodzenie CPU</a:t>
            </a:r>
            <a:r>
              <a:rPr lang="pl" sz="1050">
                <a:solidFill>
                  <a:srgbClr val="333333"/>
                </a:solidFill>
                <a:highlight>
                  <a:srgbClr val="FFFFFF"/>
                </a:highlight>
              </a:rPr>
              <a:t> czy </a:t>
            </a:r>
            <a:r>
              <a:rPr lang="pl" sz="1050">
                <a:solidFill>
                  <a:srgbClr val="333333"/>
                </a:solidFill>
                <a:highlight>
                  <a:srgbClr val="FFFFFF"/>
                </a:highlight>
                <a:uFill>
                  <a:noFill/>
                </a:uFill>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płyty główne</a:t>
            </a:r>
            <a:r>
              <a:rPr lang="pl" sz="1050">
                <a:solidFill>
                  <a:srgbClr val="333333"/>
                </a:solidFill>
                <a:highlight>
                  <a:srgbClr val="FFFFFF"/>
                </a:highlight>
              </a:rPr>
              <a:t>. Producenci stosują przejrzysty podział, dzięki któremu łatwiej wybrać dla siebie odpowiednie rozwiązanie. Oto najpopularniejsze typy obudów:</a:t>
            </a:r>
            <a:endParaRPr sz="1050">
              <a:solidFill>
                <a:srgbClr val="333333"/>
              </a:solidFill>
              <a:highlight>
                <a:srgbClr val="FFFFFF"/>
              </a:highlight>
            </a:endParaRPr>
          </a:p>
          <a:p>
            <a:pPr marL="647700" lvl="0" indent="-280273" algn="l" rtl="0">
              <a:lnSpc>
                <a:spcPct val="171428"/>
              </a:lnSpc>
              <a:spcBef>
                <a:spcPts val="300"/>
              </a:spcBef>
              <a:spcAft>
                <a:spcPts val="0"/>
              </a:spcAft>
              <a:buClr>
                <a:srgbClr val="333333"/>
              </a:buClr>
              <a:buSzPct val="100000"/>
              <a:buChar char="●"/>
            </a:pPr>
            <a:r>
              <a:rPr lang="pl" sz="1050">
                <a:solidFill>
                  <a:srgbClr val="333333"/>
                </a:solidFill>
                <a:highlight>
                  <a:srgbClr val="FFFFFF"/>
                </a:highlight>
              </a:rPr>
              <a:t>Obudowy Big Tower są jednymi z największych. Przeznaczone głównie dla komputerów do zastosowań profesjonalnych i do gamingu. Mogą pomieścić kilka kart graficznych i wysokie układy chłodzenia, np. 420-mm radiatory do chłodzenia cieczą. Nie ma także problemu ze zmieszczeniem zasilacza w formacie ATX i SFX oraz płyt głównych w formatach: ATX, microATX, Mini-ITX, EATX.</a:t>
            </a:r>
            <a:endParaRPr sz="1050">
              <a:solidFill>
                <a:srgbClr val="333333"/>
              </a:solidFill>
              <a:highlight>
                <a:srgbClr val="FFFFFF"/>
              </a:highlight>
            </a:endParaRPr>
          </a:p>
          <a:p>
            <a:pPr marL="647700" lvl="0" indent="-280273" algn="l" rtl="0">
              <a:lnSpc>
                <a:spcPct val="171428"/>
              </a:lnSpc>
              <a:spcBef>
                <a:spcPts val="0"/>
              </a:spcBef>
              <a:spcAft>
                <a:spcPts val="0"/>
              </a:spcAft>
              <a:buClr>
                <a:srgbClr val="333333"/>
              </a:buClr>
              <a:buSzPct val="100000"/>
              <a:buChar char="●"/>
            </a:pPr>
            <a:r>
              <a:rPr lang="pl" sz="1050">
                <a:solidFill>
                  <a:srgbClr val="333333"/>
                </a:solidFill>
                <a:highlight>
                  <a:srgbClr val="FFFFFF"/>
                </a:highlight>
              </a:rPr>
              <a:t>Obudowy Middle Tower, zwane też Midi Tower, są najczęściej wybieranymi formatami przez graczy i profesjonalistów. Często wykorzystuje się je także do zadań biurowych. Są nieco mniejsze od Big Tower, ale nadal są w stanie pomieścić większość komponentów, np. standardowe chłodnice 240-mm, zasilacze ATX i SFX oraz płyty główne w formacie ATX, microATX czy mini-ITX.</a:t>
            </a:r>
            <a:endParaRPr sz="1050">
              <a:solidFill>
                <a:srgbClr val="333333"/>
              </a:solidFill>
              <a:highlight>
                <a:srgbClr val="FFFFFF"/>
              </a:highlight>
            </a:endParaRPr>
          </a:p>
          <a:p>
            <a:pPr marL="647700" lvl="0" indent="-280273" algn="l" rtl="0">
              <a:lnSpc>
                <a:spcPct val="171428"/>
              </a:lnSpc>
              <a:spcBef>
                <a:spcPts val="0"/>
              </a:spcBef>
              <a:spcAft>
                <a:spcPts val="0"/>
              </a:spcAft>
              <a:buClr>
                <a:srgbClr val="333333"/>
              </a:buClr>
              <a:buSzPct val="100000"/>
              <a:buChar char="●"/>
            </a:pPr>
            <a:r>
              <a:rPr lang="pl" sz="1050">
                <a:solidFill>
                  <a:srgbClr val="333333"/>
                </a:solidFill>
                <a:highlight>
                  <a:srgbClr val="FFFFFF"/>
                </a:highlight>
              </a:rPr>
              <a:t>Obudowy Mini Tower to najmniejszy rozmiar obudowy typu Tower. Pozwalają zaoszczędzić miejsce w pomieszczeniach o ograniczonych rozmiarach przy jednoczesnym zachowaniu funkcjonalności komputera multimedialnego do zadań biurowych.</a:t>
            </a:r>
            <a:endParaRPr sz="1050">
              <a:solidFill>
                <a:srgbClr val="333333"/>
              </a:solidFill>
              <a:highlight>
                <a:srgbClr val="FFFFFF"/>
              </a:highlight>
            </a:endParaRPr>
          </a:p>
          <a:p>
            <a:pPr marL="647700" lvl="0" indent="-280273" algn="l" rtl="0">
              <a:lnSpc>
                <a:spcPct val="171428"/>
              </a:lnSpc>
              <a:spcBef>
                <a:spcPts val="0"/>
              </a:spcBef>
              <a:spcAft>
                <a:spcPts val="0"/>
              </a:spcAft>
              <a:buClr>
                <a:srgbClr val="333333"/>
              </a:buClr>
              <a:buSzPct val="100000"/>
              <a:buChar char="●"/>
            </a:pPr>
            <a:r>
              <a:rPr lang="pl" sz="1050">
                <a:solidFill>
                  <a:srgbClr val="333333"/>
                </a:solidFill>
                <a:highlight>
                  <a:srgbClr val="FFFFFF"/>
                </a:highlight>
              </a:rPr>
              <a:t>Obudowy SFF, czyli Small Form Factor są wąskie i z reguły wysokie, dlatego najczęściej pasują do nich zasilacze w formacie SFX i płyty główne mini-ITX. Ze względu na niewielki rozmiar, jaki zajmują na biurku, najczęściej wykorzystuje się je do zadań biurowych.</a:t>
            </a:r>
            <a:endParaRPr sz="1050">
              <a:solidFill>
                <a:srgbClr val="333333"/>
              </a:solidFill>
              <a:highlight>
                <a:srgbClr val="FFFFFF"/>
              </a:highlight>
            </a:endParaRPr>
          </a:p>
          <a:p>
            <a:pPr marL="647700" lvl="0" indent="-280273" algn="l" rtl="0">
              <a:lnSpc>
                <a:spcPct val="171428"/>
              </a:lnSpc>
              <a:spcBef>
                <a:spcPts val="0"/>
              </a:spcBef>
              <a:spcAft>
                <a:spcPts val="0"/>
              </a:spcAft>
              <a:buClr>
                <a:srgbClr val="333333"/>
              </a:buClr>
              <a:buSzPct val="100000"/>
              <a:buChar char="●"/>
            </a:pPr>
            <a:r>
              <a:rPr lang="pl" sz="1050">
                <a:solidFill>
                  <a:srgbClr val="333333"/>
                </a:solidFill>
                <a:highlight>
                  <a:srgbClr val="FFFFFF"/>
                </a:highlight>
              </a:rPr>
              <a:t>Obudowy Cube przypominają swoim kształtem kostkę, a płyta główna (micro-ATX, mini-ITX lub ATX) jest montowana na ich podstawie. Taki typ obudowy wykorzystuje się do komputerów multimedialnych lub budowy domowych serwerów NAS.</a:t>
            </a:r>
            <a:endParaRPr sz="1050">
              <a:solidFill>
                <a:srgbClr val="333333"/>
              </a:solidFill>
              <a:highlight>
                <a:srgbClr val="FFFFFF"/>
              </a:highlight>
            </a:endParaRPr>
          </a:p>
          <a:p>
            <a:pPr marL="0" lvl="0" indent="0" algn="l" rtl="0">
              <a:spcBef>
                <a:spcPts val="900"/>
              </a:spcBef>
              <a:spcAft>
                <a:spcPts val="1200"/>
              </a:spcAft>
              <a:buNone/>
            </a:pPr>
            <a:endParaRPr/>
          </a:p>
        </p:txBody>
      </p:sp>
      <p:pic>
        <p:nvPicPr>
          <p:cNvPr id="102" name="Google Shape;102;p19"/>
          <p:cNvPicPr preferRelativeResize="0"/>
          <p:nvPr/>
        </p:nvPicPr>
        <p:blipFill>
          <a:blip r:embed="rId6">
            <a:alphaModFix/>
          </a:blip>
          <a:stretch>
            <a:fillRect/>
          </a:stretch>
        </p:blipFill>
        <p:spPr>
          <a:xfrm>
            <a:off x="6779325" y="0"/>
            <a:ext cx="2293025" cy="18602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0"/>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t>Pamięć RAM</a:t>
            </a:r>
            <a:endParaRPr/>
          </a:p>
        </p:txBody>
      </p:sp>
      <p:sp>
        <p:nvSpPr>
          <p:cNvPr id="108" name="Google Shape;108;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sz="1050">
                <a:solidFill>
                  <a:srgbClr val="333333"/>
                </a:solidFill>
                <a:highlight>
                  <a:srgbClr val="FFFFFF"/>
                </a:highlight>
              </a:rPr>
              <a:t>Pamięć operacyjna RAM jest obok procesora, płyty głównej i zasilacza jednym z najważniejszych komponentów komputerowych. W dodatku niezbędnym do jego funkcjonowania. W pamięci operacyjnej przetwarzane są wszystkie uruchamiane procesy, pochodzące z gier i aplikacji. Tam przechowywane są ponadto aktualne wyniki pracy programów. Poza tym ilość, generacja, częstotliwość taktowania oraz opóźnienia pamięci RAM definiują w dużej mierze na płynność pracy komputera.</a:t>
            </a:r>
            <a:endParaRPr/>
          </a:p>
        </p:txBody>
      </p:sp>
      <p:pic>
        <p:nvPicPr>
          <p:cNvPr id="109" name="Google Shape;109;p20"/>
          <p:cNvPicPr preferRelativeResize="0"/>
          <p:nvPr/>
        </p:nvPicPr>
        <p:blipFill>
          <a:blip r:embed="rId3">
            <a:alphaModFix/>
          </a:blip>
          <a:stretch>
            <a:fillRect/>
          </a:stretch>
        </p:blipFill>
        <p:spPr>
          <a:xfrm>
            <a:off x="1597100" y="2211700"/>
            <a:ext cx="4989650" cy="24636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1"/>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t>Zasilacze komputerowe(PSU)</a:t>
            </a:r>
            <a:endParaRPr/>
          </a:p>
        </p:txBody>
      </p:sp>
      <p:sp>
        <p:nvSpPr>
          <p:cNvPr id="115" name="Google Shape;115;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lnSpc>
                <a:spcPct val="171428"/>
              </a:lnSpc>
              <a:spcBef>
                <a:spcPts val="0"/>
              </a:spcBef>
              <a:spcAft>
                <a:spcPts val="0"/>
              </a:spcAft>
              <a:buNone/>
            </a:pPr>
            <a:r>
              <a:rPr lang="pl" sz="1050">
                <a:solidFill>
                  <a:srgbClr val="333333"/>
                </a:solidFill>
                <a:highlight>
                  <a:srgbClr val="FFFFFF"/>
                </a:highlight>
              </a:rPr>
              <a:t>Są podzespoły komputerowe, bez których komputer może się obyć, ale na pewno nie są to zasilacze komputerowe, zwane także jako PSU (Power Supply Unit). Pobierają one prąd z gniazdka, by następnie dostarczyć go do wszystkich podzespołów umieszczonych w jednostce, w tym karty graficznej czy procesora.</a:t>
            </a:r>
            <a:endParaRPr sz="1050">
              <a:solidFill>
                <a:srgbClr val="333333"/>
              </a:solidFill>
              <a:highlight>
                <a:srgbClr val="FFFFFF"/>
              </a:highlight>
            </a:endParaRPr>
          </a:p>
          <a:p>
            <a:pPr marL="0" lvl="0" indent="0" algn="l" rtl="0">
              <a:lnSpc>
                <a:spcPct val="171428"/>
              </a:lnSpc>
              <a:spcBef>
                <a:spcPts val="300"/>
              </a:spcBef>
              <a:spcAft>
                <a:spcPts val="0"/>
              </a:spcAft>
              <a:buNone/>
            </a:pPr>
            <a:r>
              <a:rPr lang="pl" sz="1050">
                <a:solidFill>
                  <a:srgbClr val="333333"/>
                </a:solidFill>
                <a:highlight>
                  <a:srgbClr val="FFFFFF"/>
                </a:highlight>
              </a:rPr>
              <a:t>Oprócz tej odpowiedzialnej funkcji PSU dbają także o utrzymywanie odpowiedniego napięcia, czym zapewniają stabilne działanie całej jednostki i zmniejszają ryzyko awarii podzespołów w razie nagłego wyłączenia. Oczywiście, żeby zasilacz mógł spełniać takie funkcje, musi posiadać odpowiednie zabezpieczenia, dlatego warto wybierać tylko sprawdzone marki.</a:t>
            </a:r>
            <a:endParaRPr sz="1050">
              <a:solidFill>
                <a:srgbClr val="333333"/>
              </a:solidFill>
              <a:highlight>
                <a:srgbClr val="FFFFFF"/>
              </a:highlight>
            </a:endParaRPr>
          </a:p>
          <a:p>
            <a:pPr marL="0" lvl="0" indent="0" algn="l" rtl="0">
              <a:spcBef>
                <a:spcPts val="300"/>
              </a:spcBef>
              <a:spcAft>
                <a:spcPts val="1200"/>
              </a:spcAft>
              <a:buNone/>
            </a:pPr>
            <a:endParaRPr/>
          </a:p>
        </p:txBody>
      </p:sp>
      <p:pic>
        <p:nvPicPr>
          <p:cNvPr id="116" name="Google Shape;116;p21"/>
          <p:cNvPicPr preferRelativeResize="0"/>
          <p:nvPr/>
        </p:nvPicPr>
        <p:blipFill>
          <a:blip r:embed="rId3">
            <a:alphaModFix/>
          </a:blip>
          <a:stretch>
            <a:fillRect/>
          </a:stretch>
        </p:blipFill>
        <p:spPr>
          <a:xfrm>
            <a:off x="5979338" y="3014300"/>
            <a:ext cx="2466975" cy="1847850"/>
          </a:xfrm>
          <a:prstGeom prst="rect">
            <a:avLst/>
          </a:prstGeom>
          <a:noFill/>
          <a:ln>
            <a:noFill/>
          </a:ln>
        </p:spPr>
      </p:pic>
    </p:spTree>
  </p:cSld>
  <p:clrMapOvr>
    <a:masterClrMapping/>
  </p:clrMapOvr>
</p:sld>
</file>

<file path=ppt/theme/theme1.xml><?xml version="1.0" encoding="utf-8"?>
<a:theme xmlns:a="http://schemas.openxmlformats.org/drawingml/2006/main"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1347</Words>
  <PresentationFormat>Pokaz na ekranie (16:9)</PresentationFormat>
  <Paragraphs>55</Paragraphs>
  <Slides>11</Slides>
  <Notes>11</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11</vt:i4>
      </vt:variant>
    </vt:vector>
  </HeadingPairs>
  <TitlesOfParts>
    <vt:vector size="15" baseType="lpstr">
      <vt:lpstr>Arial</vt:lpstr>
      <vt:lpstr>Lato</vt:lpstr>
      <vt:lpstr>Playfair Display</vt:lpstr>
      <vt:lpstr>Coral</vt:lpstr>
      <vt:lpstr>Podzespoły komputerowe</vt:lpstr>
      <vt:lpstr>Rodzaje podzespołów komputerowych</vt:lpstr>
      <vt:lpstr>Dyski twarde SSD i HDD</vt:lpstr>
      <vt:lpstr>Karty graficzne(GPU)</vt:lpstr>
      <vt:lpstr>Procesory(CPU)</vt:lpstr>
      <vt:lpstr>Płyty główne</vt:lpstr>
      <vt:lpstr>Obudowy komputerowe</vt:lpstr>
      <vt:lpstr>Pamięć RAM</vt:lpstr>
      <vt:lpstr>Zasilacze komputerowe(PSU)</vt:lpstr>
      <vt:lpstr>Chłodzenie procesora</vt:lpstr>
      <vt:lpstr>Dziękuję za uwagę</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Podzespoły komputerowe</dc:title>
  <dc:creator>admin</dc:creator>
  <cp:lastModifiedBy>admin</cp:lastModifiedBy>
  <cp:revision>1</cp:revision>
  <dcterms:modified xsi:type="dcterms:W3CDTF">2022-06-22T06:35:57Z</dcterms:modified>
</cp:coreProperties>
</file>